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7" r:id="rId2"/>
    <p:sldId id="257" r:id="rId3"/>
    <p:sldId id="258" r:id="rId4"/>
    <p:sldId id="268" r:id="rId5"/>
    <p:sldId id="259" r:id="rId6"/>
    <p:sldId id="269" r:id="rId7"/>
    <p:sldId id="270" r:id="rId8"/>
    <p:sldId id="271" r:id="rId9"/>
    <p:sldId id="264" r:id="rId10"/>
    <p:sldId id="272" r:id="rId11"/>
    <p:sldId id="274" r:id="rId12"/>
    <p:sldId id="273" r:id="rId13"/>
    <p:sldId id="275" r:id="rId14"/>
    <p:sldId id="276" r:id="rId15"/>
    <p:sldId id="277" r:id="rId16"/>
    <p:sldId id="265" r:id="rId17"/>
    <p:sldId id="278" r:id="rId18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160" autoAdjust="0"/>
  </p:normalViewPr>
  <p:slideViewPr>
    <p:cSldViewPr snapToGrid="0">
      <p:cViewPr varScale="1">
        <p:scale>
          <a:sx n="68" d="100"/>
          <a:sy n="68" d="100"/>
        </p:scale>
        <p:origin x="90" y="78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280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2F2BEF2-499C-4482-ABFC-21440A01EACB}" type="datetime1">
              <a:rPr lang="pt-BR" smtClean="0"/>
              <a:t>12/04/2019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DE4C80B-8910-445E-8D30-7A590951118B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212540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685D3CE-BEB1-4966-BB58-B73682F66986}" type="datetime1">
              <a:rPr lang="pt-BR" smtClean="0"/>
              <a:t>12/04/2019</a:t>
            </a:fld>
            <a:endParaRPr lang="pt-BR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D81F1E7-4EFD-4BFF-B438-FCD52FD36B17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356197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dirty="0"/>
              <a:t>Esta é a pergunta à qual sua experiência deve responder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148299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6700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71863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83325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68588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778362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76755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87393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31941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270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Resuma a pesquisa entre três e cinco tópicos.</a:t>
            </a:r>
          </a:p>
          <a:p>
            <a:pPr rtl="0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5036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Resuma a pesquisa entre três e cinco tópicos.</a:t>
            </a:r>
          </a:p>
          <a:p>
            <a:pPr rtl="0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132334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Resuma a pesquisa entre três e cinco tópicos.</a:t>
            </a:r>
          </a:p>
          <a:p>
            <a:pPr rtl="0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09609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Resuma a pesquisa entre três e cinco tópicos.</a:t>
            </a:r>
          </a:p>
          <a:p>
            <a:pPr rtl="0"/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5D81F1E7-4EFD-4BFF-B438-FCD52FD36B17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2156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07284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5D81F1E7-4EFD-4BFF-B438-FCD52FD36B17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776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ltGray">
          <a:xfrm>
            <a:off x="0" y="4572000"/>
            <a:ext cx="12192000" cy="160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609600" y="4740333"/>
            <a:ext cx="10972800" cy="1263534"/>
          </a:xfrm>
        </p:spPr>
        <p:txBody>
          <a:bodyPr rtlCol="0" anchor="ctr">
            <a:normAutofit/>
          </a:bodyPr>
          <a:lstStyle>
            <a:lvl1pPr algn="l">
              <a:defRPr sz="5800"/>
            </a:lvl1pPr>
          </a:lstStyle>
          <a:p>
            <a:pPr rtl="0"/>
            <a:r>
              <a:rPr lang="pt-BR" dirty="0" err="1"/>
              <a:t>Applied</a:t>
            </a:r>
            <a:r>
              <a:rPr lang="pt-BR" dirty="0"/>
              <a:t> Data Science </a:t>
            </a:r>
            <a:r>
              <a:rPr lang="pt-BR" dirty="0" err="1"/>
              <a:t>Capstone</a:t>
            </a:r>
            <a:endParaRPr lang="pt-BR" dirty="0"/>
          </a:p>
        </p:txBody>
      </p:sp>
      <p:cxnSp>
        <p:nvCxnSpPr>
          <p:cNvPr id="8" name="Conector Reto 7"/>
          <p:cNvCxnSpPr/>
          <p:nvPr/>
        </p:nvCxnSpPr>
        <p:spPr>
          <a:xfrm>
            <a:off x="0" y="62103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609600" y="6286500"/>
            <a:ext cx="10972800" cy="45720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 dirty="0"/>
              <a:t>Marcelo Rodrigues de Oliveira | IBM Data Science Professional </a:t>
            </a:r>
            <a:r>
              <a:rPr lang="pt-BR" dirty="0" err="1"/>
              <a:t>Certificate</a:t>
            </a:r>
            <a:endParaRPr lang="pt-BR" dirty="0"/>
          </a:p>
        </p:txBody>
      </p:sp>
      <p:pic>
        <p:nvPicPr>
          <p:cNvPr id="9" name="Imagem 8" descr="Aproximação dos tubos de ensaio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24" y="0"/>
            <a:ext cx="12188952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16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B86AC98-F8A1-4B71-BBC0-0AAA1CE87883}" type="datetime1">
              <a:rPr lang="pt-BR" smtClean="0"/>
              <a:t>12/04/2019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1556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ltGray">
          <a:xfrm>
            <a:off x="9310254" y="0"/>
            <a:ext cx="288174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8" name="Conector Reto 7"/>
          <p:cNvCxnSpPr/>
          <p:nvPr/>
        </p:nvCxnSpPr>
        <p:spPr>
          <a:xfrm flipH="1">
            <a:off x="9310254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486900" y="685800"/>
            <a:ext cx="2324100" cy="5486399"/>
          </a:xfrm>
        </p:spPr>
        <p:txBody>
          <a:bodyPr vert="eaVert"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199" y="685800"/>
            <a:ext cx="8105775" cy="5486399"/>
          </a:xfrm>
        </p:spPr>
        <p:txBody>
          <a:bodyPr vert="eaVert"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3B9224-64AC-4D6F-AC8C-55BC7262AA96}" type="datetime1">
              <a:rPr lang="pt-BR" smtClean="0"/>
              <a:t>12/04/2019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6264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  <p:sp>
        <p:nvSpPr>
          <p:cNvPr id="6" name="Espaço Reservado para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99A2FD-D058-40D9-8F40-B34BA9A93D7B}" type="datetime1">
              <a:rPr lang="pt-BR" smtClean="0"/>
              <a:t>12/04/2019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3080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ltGray">
          <a:xfrm>
            <a:off x="0" y="0"/>
            <a:ext cx="12192000" cy="5715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600" y="3153095"/>
            <a:ext cx="10972800" cy="2286000"/>
          </a:xfrm>
        </p:spPr>
        <p:txBody>
          <a:bodyPr rtlCol="0" anchor="b">
            <a:normAutofit/>
          </a:bodyPr>
          <a:lstStyle>
            <a:lvl1pPr>
              <a:defRPr sz="5800" b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cxnSp>
        <p:nvCxnSpPr>
          <p:cNvPr id="8" name="Conector Reto 7"/>
          <p:cNvCxnSpPr/>
          <p:nvPr/>
        </p:nvCxnSpPr>
        <p:spPr>
          <a:xfrm>
            <a:off x="0" y="57531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3250" y="5864054"/>
            <a:ext cx="10972800" cy="450042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937242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66800" y="1714501"/>
            <a:ext cx="4752109" cy="4457700"/>
          </a:xfrm>
        </p:spPr>
        <p:txBody>
          <a:bodyPr rtlCol="0"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373091" y="1714501"/>
            <a:ext cx="4752109" cy="4457700"/>
          </a:xfrm>
        </p:spPr>
        <p:txBody>
          <a:bodyPr rtlCol="0">
            <a:normAutofit/>
          </a:bodyPr>
          <a:lstStyle>
            <a:lvl1pPr>
              <a:spcBef>
                <a:spcPts val="2000"/>
              </a:spcBef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5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7B48FE4-9258-4E7B-81AB-537E19C2569E}" type="datetime1">
              <a:rPr lang="pt-BR" noProof="0" smtClean="0"/>
              <a:t>12/04/2019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07238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529541"/>
            <a:ext cx="4754880" cy="811583"/>
          </a:xfrm>
        </p:spPr>
        <p:txBody>
          <a:bodyPr rtlCol="0"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66800" y="2484692"/>
            <a:ext cx="4754880" cy="3687508"/>
          </a:xfrm>
        </p:spPr>
        <p:txBody>
          <a:bodyPr rtlCol="0"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370320" y="1529541"/>
            <a:ext cx="4754880" cy="811583"/>
          </a:xfrm>
        </p:spPr>
        <p:txBody>
          <a:bodyPr rtlCol="0"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370320" y="2484692"/>
            <a:ext cx="4754880" cy="3687508"/>
          </a:xfrm>
        </p:spPr>
        <p:txBody>
          <a:bodyPr rtlCol="0"/>
          <a:lstStyle>
            <a:lvl1pPr>
              <a:spcBef>
                <a:spcPts val="2000"/>
              </a:spcBef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9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7" name="Espaço Reservado para Data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0CD41BA-3A2F-4C35-9954-B1AF5A6EE0CD}" type="datetime1">
              <a:rPr lang="pt-BR" noProof="0" smtClean="0"/>
              <a:t>12/04/2019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96062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5" name="Espaço Reservado para Número do Slide 2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3" name="Espaço Reservado para Dat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CB18F52-AECD-4C99-8116-C1A58D200BD3}" type="datetime1">
              <a:rPr lang="pt-BR" smtClean="0"/>
              <a:t>12/04/2019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15942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o Slide 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F4C9F40-B079-4B71-A627-7266DFEA7F03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2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E97D46-8A01-489A-BAFF-4002D39138AD}" type="datetime1">
              <a:rPr lang="pt-BR" noProof="0" smtClean="0"/>
              <a:t>12/04/2019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756335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 12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9" name="Conector Reto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506162" cy="1600200"/>
          </a:xfrm>
        </p:spPr>
        <p:txBody>
          <a:bodyPr rtlCol="0" anchor="t">
            <a:normAutofit/>
          </a:bodyPr>
          <a:lstStyle>
            <a:lvl1pPr>
              <a:defRPr sz="2800" b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80519" y="3746500"/>
            <a:ext cx="3506162" cy="242570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699000" y="465513"/>
            <a:ext cx="7048500" cy="5935287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pt-BR"/>
              <a:t>Editar estilos de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2018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pos="2688">
          <p15:clr>
            <a:srgbClr val="FBAE40"/>
          </p15:clr>
        </p15:guide>
        <p15:guide id="2" orient="horz" pos="288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pos="2952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 bwMode="ltGray">
          <a:xfrm>
            <a:off x="0" y="0"/>
            <a:ext cx="4267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cxnSp>
        <p:nvCxnSpPr>
          <p:cNvPr id="9" name="Conector Reto 8"/>
          <p:cNvCxnSpPr/>
          <p:nvPr/>
        </p:nvCxnSpPr>
        <p:spPr>
          <a:xfrm flipH="1">
            <a:off x="4267200" y="0"/>
            <a:ext cx="1" cy="685800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4048" y="466344"/>
            <a:ext cx="3502152" cy="1600200"/>
          </a:xfrm>
        </p:spPr>
        <p:txBody>
          <a:bodyPr rtlCol="0" anchor="t">
            <a:normAutofit/>
          </a:bodyPr>
          <a:lstStyle>
            <a:lvl1pPr>
              <a:defRPr sz="2800" b="0"/>
            </a:lvl1pPr>
          </a:lstStyle>
          <a:p>
            <a:pPr rt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384048" y="3749040"/>
            <a:ext cx="3502152" cy="2423160"/>
          </a:xfrm>
        </p:spPr>
        <p:txBody>
          <a:bodyPr rtlCol="0"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Editar estilos de texto Mestre</a:t>
            </a:r>
          </a:p>
        </p:txBody>
      </p:sp>
      <p:sp>
        <p:nvSpPr>
          <p:cNvPr id="3" name="Espaço Reservado para Imagem 2" descr="Um espaço reservado vazio para adicionar uma imagem. Clique no espaço reservado e selecione a imagem que você deseja adicionar"/>
          <p:cNvSpPr>
            <a:spLocks noGrp="1"/>
          </p:cNvSpPr>
          <p:nvPr>
            <p:ph type="pic" idx="1"/>
          </p:nvPr>
        </p:nvSpPr>
        <p:spPr>
          <a:xfrm>
            <a:off x="4309872" y="0"/>
            <a:ext cx="7882128" cy="6858000"/>
          </a:xfrm>
        </p:spPr>
        <p:txBody>
          <a:bodyPr tIns="73152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3493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 bwMode="ltGray">
          <a:xfrm>
            <a:off x="0" y="0"/>
            <a:ext cx="12192000" cy="137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 bwMode="auto">
          <a:xfrm>
            <a:off x="1066800" y="127000"/>
            <a:ext cx="10058400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dirty="0"/>
              <a:t>Clique para editar o estilo de título Mestre</a:t>
            </a:r>
          </a:p>
        </p:txBody>
      </p:sp>
      <p:cxnSp>
        <p:nvCxnSpPr>
          <p:cNvPr id="9" name="Conector Reto 8"/>
          <p:cNvCxnSpPr/>
          <p:nvPr/>
        </p:nvCxnSpPr>
        <p:spPr>
          <a:xfrm>
            <a:off x="0" y="1371600"/>
            <a:ext cx="12192000" cy="0"/>
          </a:xfrm>
          <a:prstGeom prst="line">
            <a:avLst/>
          </a:prstGeom>
          <a:ln w="76200"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66800" y="1714500"/>
            <a:ext cx="10058400" cy="44577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dirty="0"/>
              <a:t>Clique para editar o texto Mestre</a:t>
            </a:r>
          </a:p>
          <a:p>
            <a:pPr lvl="1" rtl="0"/>
            <a:r>
              <a:rPr lang="pt-BR" dirty="0"/>
              <a:t>Segundo nível</a:t>
            </a:r>
          </a:p>
          <a:p>
            <a:pPr lvl="2" rtl="0"/>
            <a:r>
              <a:rPr lang="pt-BR" dirty="0"/>
              <a:t>Terceiro nível</a:t>
            </a:r>
          </a:p>
          <a:p>
            <a:pPr lvl="3" rtl="0"/>
            <a:r>
              <a:rPr lang="pt-BR" dirty="0"/>
              <a:t>Quarto nível</a:t>
            </a:r>
          </a:p>
          <a:p>
            <a:pPr lvl="4" rtl="0"/>
            <a:r>
              <a:rPr lang="pt-BR" dirty="0"/>
              <a:t>Quinto nível</a:t>
            </a:r>
          </a:p>
        </p:txBody>
      </p:sp>
      <p:sp>
        <p:nvSpPr>
          <p:cNvPr id="6" name="Espaço Reservado para Número do Slide 5"/>
          <p:cNvSpPr>
            <a:spLocks noGrp="1"/>
          </p:cNvSpPr>
          <p:nvPr>
            <p:ph type="sldNum" sz="quarter" idx="4"/>
          </p:nvPr>
        </p:nvSpPr>
        <p:spPr>
          <a:xfrm>
            <a:off x="85724" y="6394450"/>
            <a:ext cx="523875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5F4C9F40-B079-4B71-A627-7266DFEA7F03}" type="slidenum">
              <a:rPr lang="pt-BR" smtClean="0"/>
              <a:pPr rtl="0"/>
              <a:t>‹nº›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809625" y="6394450"/>
            <a:ext cx="813435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9486900" y="6394450"/>
            <a:ext cx="23241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pPr rtl="0"/>
            <a:fld id="{57596FB8-AF23-48A3-AEA2-E0905460E264}" type="datetime1">
              <a:rPr lang="pt-BR" smtClean="0"/>
              <a:t>12/04/2019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59584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spcBef>
          <a:spcPts val="2200"/>
        </a:spcBef>
        <a:buClr>
          <a:schemeClr val="tx1">
            <a:lumMod val="65000"/>
          </a:schemeClr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74320" algn="l" defTabSz="914400" rtl="0" eaLnBrk="1" latinLnBrk="0" hangingPunct="1">
        <a:spcBef>
          <a:spcPts val="1600"/>
        </a:spcBef>
        <a:buClr>
          <a:schemeClr val="tx1">
            <a:lumMod val="65000"/>
          </a:schemeClr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68680" indent="-228600" algn="l" defTabSz="914400" rtl="0" eaLnBrk="1" latinLnBrk="0" hangingPunct="1">
        <a:spcBef>
          <a:spcPts val="1200"/>
        </a:spcBef>
        <a:buClr>
          <a:schemeClr val="tx1">
            <a:lumMod val="65000"/>
          </a:schemeClr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28600" algn="l" defTabSz="914400" rtl="0" eaLnBrk="1" latinLnBrk="0" hangingPunct="1">
        <a:spcBef>
          <a:spcPts val="10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417320" indent="-228600" algn="l" defTabSz="914400" rtl="0" eaLnBrk="1" latinLnBrk="0" hangingPunct="1">
        <a:spcBef>
          <a:spcPts val="8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228600" algn="l" defTabSz="914400" rtl="0" eaLnBrk="1" latinLnBrk="0" hangingPunct="1">
        <a:spcBef>
          <a:spcPts val="600"/>
        </a:spcBef>
        <a:buClr>
          <a:schemeClr val="tx1">
            <a:lumMod val="65000"/>
          </a:schemeClr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410F6834-4963-451A-BC60-01A1050186B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93" b="30210"/>
          <a:stretch/>
        </p:blipFill>
        <p:spPr>
          <a:xfrm>
            <a:off x="0" y="0"/>
            <a:ext cx="12192000" cy="56880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32A96FD3-BCCD-49D5-B74D-3F03BCCD258E}"/>
              </a:ext>
            </a:extLst>
          </p:cNvPr>
          <p:cNvSpPr txBox="1"/>
          <p:nvPr/>
        </p:nvSpPr>
        <p:spPr>
          <a:xfrm>
            <a:off x="0" y="4672337"/>
            <a:ext cx="12192000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6000" dirty="0" err="1"/>
              <a:t>Applied</a:t>
            </a:r>
            <a:r>
              <a:rPr lang="pt-BR" sz="6000" dirty="0"/>
              <a:t> Data Science </a:t>
            </a:r>
            <a:r>
              <a:rPr lang="pt-BR" sz="6000" dirty="0" err="1"/>
              <a:t>Capstone</a:t>
            </a:r>
            <a:endParaRPr lang="pt-BR" sz="60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25732FB-9748-4A67-9B83-AD9869840529}"/>
              </a:ext>
            </a:extLst>
          </p:cNvPr>
          <p:cNvSpPr txBox="1"/>
          <p:nvPr/>
        </p:nvSpPr>
        <p:spPr>
          <a:xfrm>
            <a:off x="1" y="6090557"/>
            <a:ext cx="12191999" cy="461665"/>
          </a:xfrm>
          <a:prstGeom prst="rect">
            <a:avLst/>
          </a:prstGeom>
          <a:solidFill>
            <a:srgbClr val="5F5F5F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tx2"/>
                </a:solidFill>
              </a:rPr>
              <a:t>Marcelo Rodrigues de Oliveira | IBM Data Science Professional </a:t>
            </a:r>
            <a:r>
              <a:rPr lang="pt-BR" sz="2400" dirty="0" err="1">
                <a:solidFill>
                  <a:schemeClr val="tx2"/>
                </a:solidFill>
              </a:rPr>
              <a:t>Certificate</a:t>
            </a:r>
            <a:endParaRPr lang="pt-BR" sz="2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6330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8" y="465512"/>
            <a:ext cx="11337869" cy="758377"/>
          </a:xfrm>
        </p:spPr>
        <p:txBody>
          <a:bodyPr rtlCol="0"/>
          <a:lstStyle/>
          <a:p>
            <a:pPr algn="ctr" rtl="0"/>
            <a:r>
              <a:rPr lang="pt-BR" b="1" dirty="0" err="1"/>
              <a:t>Code</a:t>
            </a:r>
            <a:r>
              <a:rPr lang="pt-BR" b="1" dirty="0"/>
              <a:t> </a:t>
            </a:r>
            <a:r>
              <a:rPr lang="pt-BR" b="1" dirty="0" err="1"/>
              <a:t>on</a:t>
            </a:r>
            <a:r>
              <a:rPr lang="pt-BR" b="1" dirty="0"/>
              <a:t> </a:t>
            </a:r>
            <a:r>
              <a:rPr lang="pt-BR" b="1" dirty="0" err="1"/>
              <a:t>Jupyter</a:t>
            </a:r>
            <a:r>
              <a:rPr lang="pt-BR" b="1" dirty="0"/>
              <a:t> notebook for </a:t>
            </a:r>
            <a:r>
              <a:rPr lang="pt-BR" b="1" dirty="0" err="1"/>
              <a:t>the</a:t>
            </a:r>
            <a:r>
              <a:rPr lang="pt-BR" b="1" dirty="0"/>
              <a:t> case #1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0" y="5303520"/>
            <a:ext cx="12191999" cy="868680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b="1" i="1" dirty="0" err="1"/>
              <a:t>Flatiron</a:t>
            </a:r>
            <a:r>
              <a:rPr lang="pt-BR" sz="2400" b="1" i="1" dirty="0"/>
              <a:t> </a:t>
            </a:r>
            <a:r>
              <a:rPr lang="pt-BR" sz="2400" b="1" i="1" dirty="0" err="1"/>
              <a:t>is</a:t>
            </a:r>
            <a:r>
              <a:rPr lang="pt-BR" sz="2400" b="1" i="1" dirty="0"/>
              <a:t> </a:t>
            </a:r>
            <a:r>
              <a:rPr lang="pt-BR" sz="2400" b="1" i="1" dirty="0" err="1"/>
              <a:t>the</a:t>
            </a:r>
            <a:r>
              <a:rPr lang="pt-BR" sz="2400" b="1" i="1" dirty="0"/>
              <a:t> data point </a:t>
            </a:r>
            <a:r>
              <a:rPr lang="pt-BR" sz="2400" b="1" i="1" dirty="0" err="1"/>
              <a:t>nearest</a:t>
            </a:r>
            <a:r>
              <a:rPr lang="pt-BR" sz="2400" b="1" i="1" dirty="0"/>
              <a:t> </a:t>
            </a:r>
            <a:r>
              <a:rPr lang="pt-BR" sz="2400" b="1" i="1" dirty="0" err="1"/>
              <a:t>to</a:t>
            </a:r>
            <a:r>
              <a:rPr lang="pt-BR" sz="2400" b="1" i="1" dirty="0"/>
              <a:t> </a:t>
            </a:r>
            <a:r>
              <a:rPr lang="pt-BR" sz="2400" b="1" i="1" dirty="0" err="1"/>
              <a:t>target</a:t>
            </a:r>
            <a:r>
              <a:rPr lang="pt-BR" sz="2400" b="1" i="1" dirty="0"/>
              <a:t> point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200C86AE-242C-44E3-BE9E-D172919668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9194" y="1853514"/>
            <a:ext cx="7073609" cy="3150972"/>
          </a:xfrm>
        </p:spPr>
      </p:pic>
    </p:spTree>
    <p:extLst>
      <p:ext uri="{BB962C8B-B14F-4D97-AF65-F5344CB8AC3E}">
        <p14:creationId xmlns:p14="http://schemas.microsoft.com/office/powerpoint/2010/main" val="2356471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8" y="465512"/>
            <a:ext cx="11408208" cy="522308"/>
          </a:xfrm>
        </p:spPr>
        <p:txBody>
          <a:bodyPr rtlCol="0"/>
          <a:lstStyle/>
          <a:p>
            <a:pPr algn="ctr" rtl="0"/>
            <a:r>
              <a:rPr lang="pt-BR" b="1" dirty="0"/>
              <a:t>3D </a:t>
            </a:r>
            <a:r>
              <a:rPr lang="pt-BR" b="1" dirty="0" err="1"/>
              <a:t>scatter</a:t>
            </a:r>
            <a:r>
              <a:rPr lang="pt-BR" b="1" dirty="0"/>
              <a:t> </a:t>
            </a:r>
            <a:r>
              <a:rPr lang="pt-BR" b="1" dirty="0" err="1"/>
              <a:t>plot</a:t>
            </a:r>
            <a:r>
              <a:rPr lang="pt-BR" b="1" dirty="0"/>
              <a:t> for case #2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296802" y="5996692"/>
            <a:ext cx="3506162" cy="395796"/>
          </a:xfrm>
        </p:spPr>
        <p:txBody>
          <a:bodyPr rtlCol="0"/>
          <a:lstStyle/>
          <a:p>
            <a:pPr rtl="0"/>
            <a:r>
              <a:rPr lang="pt-BR" b="1" dirty="0"/>
              <a:t>The </a:t>
            </a:r>
            <a:r>
              <a:rPr lang="pt-BR" b="1" dirty="0" err="1"/>
              <a:t>target</a:t>
            </a:r>
            <a:r>
              <a:rPr lang="pt-BR" b="1" dirty="0"/>
              <a:t> point </a:t>
            </a:r>
            <a:r>
              <a:rPr lang="pt-BR" b="1" dirty="0" err="1"/>
              <a:t>is</a:t>
            </a:r>
            <a:r>
              <a:rPr lang="pt-BR" b="1" dirty="0"/>
              <a:t> in </a:t>
            </a:r>
            <a:r>
              <a:rPr lang="pt-BR" b="1" dirty="0" err="1"/>
              <a:t>red</a:t>
            </a:r>
            <a:endParaRPr lang="pt-BR" b="1" dirty="0"/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F7D68E42-A2AA-4A14-9167-7178C3A07A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641" y="1081596"/>
            <a:ext cx="7666893" cy="4821320"/>
          </a:xfrm>
        </p:spPr>
      </p:pic>
    </p:spTree>
    <p:extLst>
      <p:ext uri="{BB962C8B-B14F-4D97-AF65-F5344CB8AC3E}">
        <p14:creationId xmlns:p14="http://schemas.microsoft.com/office/powerpoint/2010/main" val="197674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4543174" cy="758377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pt-BR" b="1" dirty="0" err="1"/>
              <a:t>Code</a:t>
            </a:r>
            <a:r>
              <a:rPr lang="pt-BR" b="1" dirty="0"/>
              <a:t> </a:t>
            </a:r>
            <a:r>
              <a:rPr lang="pt-BR" b="1" dirty="0" err="1"/>
              <a:t>on</a:t>
            </a:r>
            <a:r>
              <a:rPr lang="pt-BR" b="1" dirty="0"/>
              <a:t> </a:t>
            </a:r>
            <a:r>
              <a:rPr lang="pt-BR" b="1" dirty="0" err="1"/>
              <a:t>Jupyter</a:t>
            </a:r>
            <a:r>
              <a:rPr lang="pt-BR" b="1" dirty="0"/>
              <a:t> notebook for </a:t>
            </a:r>
            <a:r>
              <a:rPr lang="pt-BR" b="1" dirty="0" err="1"/>
              <a:t>the</a:t>
            </a:r>
            <a:r>
              <a:rPr lang="pt-BR" b="1" dirty="0"/>
              <a:t> case #2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0" y="5303520"/>
            <a:ext cx="4712677" cy="868680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b="1" i="1" dirty="0" err="1"/>
              <a:t>Now</a:t>
            </a:r>
            <a:r>
              <a:rPr lang="pt-BR" sz="2400" b="1" i="1" dirty="0"/>
              <a:t>, </a:t>
            </a:r>
            <a:r>
              <a:rPr lang="pt-BR" sz="2400" b="1" i="1" dirty="0" err="1"/>
              <a:t>Soho</a:t>
            </a:r>
            <a:r>
              <a:rPr lang="pt-BR" sz="2400" b="1" i="1" dirty="0"/>
              <a:t> </a:t>
            </a:r>
            <a:r>
              <a:rPr lang="pt-BR" sz="2400" b="1" i="1" dirty="0" err="1"/>
              <a:t>is</a:t>
            </a:r>
            <a:r>
              <a:rPr lang="pt-BR" sz="2400" b="1" i="1" dirty="0"/>
              <a:t> </a:t>
            </a:r>
            <a:r>
              <a:rPr lang="pt-BR" sz="2400" b="1" i="1" dirty="0" err="1"/>
              <a:t>the</a:t>
            </a:r>
            <a:r>
              <a:rPr lang="pt-BR" sz="2400" b="1" i="1" dirty="0"/>
              <a:t> data point </a:t>
            </a:r>
            <a:r>
              <a:rPr lang="pt-BR" sz="2400" b="1" i="1" dirty="0" err="1"/>
              <a:t>nearest</a:t>
            </a:r>
            <a:r>
              <a:rPr lang="pt-BR" sz="2400" b="1" i="1" dirty="0"/>
              <a:t> </a:t>
            </a:r>
            <a:r>
              <a:rPr lang="pt-BR" sz="2400" b="1" i="1" dirty="0" err="1"/>
              <a:t>to</a:t>
            </a:r>
            <a:r>
              <a:rPr lang="pt-BR" sz="2400" b="1" i="1" dirty="0"/>
              <a:t> </a:t>
            </a:r>
            <a:r>
              <a:rPr lang="pt-BR" sz="2400" b="1" i="1" dirty="0" err="1"/>
              <a:t>target</a:t>
            </a:r>
            <a:r>
              <a:rPr lang="pt-BR" sz="2400" b="1" i="1" dirty="0"/>
              <a:t> point</a:t>
            </a:r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7A17FCCB-5165-41CE-B7C5-2A9D2139F8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736" y="856891"/>
            <a:ext cx="5772956" cy="5144218"/>
          </a:xfrm>
        </p:spPr>
      </p:pic>
    </p:spTree>
    <p:extLst>
      <p:ext uri="{BB962C8B-B14F-4D97-AF65-F5344CB8AC3E}">
        <p14:creationId xmlns:p14="http://schemas.microsoft.com/office/powerpoint/2010/main" val="393342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4571" y="352969"/>
            <a:ext cx="4978687" cy="1968199"/>
          </a:xfrm>
        </p:spPr>
        <p:txBody>
          <a:bodyPr rtlCol="0"/>
          <a:lstStyle/>
          <a:p>
            <a:pPr rtl="0"/>
            <a:r>
              <a:rPr lang="pt-BR" b="1" dirty="0"/>
              <a:t>3D </a:t>
            </a:r>
            <a:r>
              <a:rPr lang="pt-BR" b="1" dirty="0" err="1"/>
              <a:t>scatter</a:t>
            </a:r>
            <a:r>
              <a:rPr lang="pt-BR" b="1" dirty="0"/>
              <a:t> </a:t>
            </a:r>
            <a:r>
              <a:rPr lang="pt-BR" b="1" dirty="0" err="1"/>
              <a:t>plot</a:t>
            </a:r>
            <a:r>
              <a:rPr lang="pt-BR" b="1" dirty="0"/>
              <a:t> for case #3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296801" y="5950634"/>
            <a:ext cx="2643347" cy="441854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/>
              <a:t>The </a:t>
            </a:r>
            <a:r>
              <a:rPr lang="pt-BR" b="1" dirty="0" err="1"/>
              <a:t>target</a:t>
            </a:r>
            <a:r>
              <a:rPr lang="pt-BR" b="1" dirty="0"/>
              <a:t> point </a:t>
            </a:r>
            <a:r>
              <a:rPr lang="pt-BR" b="1" dirty="0" err="1"/>
              <a:t>is</a:t>
            </a:r>
            <a:r>
              <a:rPr lang="pt-BR" b="1" dirty="0"/>
              <a:t> in </a:t>
            </a:r>
            <a:r>
              <a:rPr lang="pt-BR" b="1" dirty="0" err="1"/>
              <a:t>red</a:t>
            </a:r>
            <a:endParaRPr lang="pt-BR" b="1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D1A01732-831A-46CD-B871-6C8311271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050" y="352969"/>
            <a:ext cx="4978687" cy="6091242"/>
          </a:xfrm>
        </p:spPr>
      </p:pic>
    </p:spTree>
    <p:extLst>
      <p:ext uri="{BB962C8B-B14F-4D97-AF65-F5344CB8AC3E}">
        <p14:creationId xmlns:p14="http://schemas.microsoft.com/office/powerpoint/2010/main" val="358540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4543174" cy="758377"/>
          </a:xfrm>
        </p:spPr>
        <p:txBody>
          <a:bodyPr rtlCol="0">
            <a:normAutofit fontScale="90000"/>
          </a:bodyPr>
          <a:lstStyle/>
          <a:p>
            <a:pPr algn="ctr" rtl="0"/>
            <a:r>
              <a:rPr lang="pt-BR" b="1" dirty="0" err="1"/>
              <a:t>Code</a:t>
            </a:r>
            <a:r>
              <a:rPr lang="pt-BR" b="1" dirty="0"/>
              <a:t> </a:t>
            </a:r>
            <a:r>
              <a:rPr lang="pt-BR" b="1" dirty="0" err="1"/>
              <a:t>on</a:t>
            </a:r>
            <a:r>
              <a:rPr lang="pt-BR" b="1" dirty="0"/>
              <a:t> </a:t>
            </a:r>
            <a:r>
              <a:rPr lang="pt-BR" b="1" dirty="0" err="1"/>
              <a:t>Jupyter</a:t>
            </a:r>
            <a:r>
              <a:rPr lang="pt-BR" b="1" dirty="0"/>
              <a:t> notebook for </a:t>
            </a:r>
            <a:r>
              <a:rPr lang="pt-BR" b="1" dirty="0" err="1"/>
              <a:t>the</a:t>
            </a:r>
            <a:r>
              <a:rPr lang="pt-BR" b="1" dirty="0"/>
              <a:t> case #3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0" y="5303520"/>
            <a:ext cx="4712677" cy="868680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b="1" i="1" dirty="0" err="1"/>
              <a:t>Now</a:t>
            </a:r>
            <a:r>
              <a:rPr lang="pt-BR" sz="2400" b="1" i="1" dirty="0"/>
              <a:t>, </a:t>
            </a:r>
            <a:r>
              <a:rPr lang="pt-BR" sz="2400" b="1" i="1" dirty="0" err="1"/>
              <a:t>Travis</a:t>
            </a:r>
            <a:r>
              <a:rPr lang="pt-BR" sz="2400" b="1" i="1" dirty="0"/>
              <a:t> </a:t>
            </a:r>
            <a:r>
              <a:rPr lang="pt-BR" sz="2400" b="1" i="1" dirty="0" err="1"/>
              <a:t>is</a:t>
            </a:r>
            <a:r>
              <a:rPr lang="pt-BR" sz="2400" b="1" i="1" dirty="0"/>
              <a:t> </a:t>
            </a:r>
            <a:r>
              <a:rPr lang="pt-BR" sz="2400" b="1" i="1" dirty="0" err="1"/>
              <a:t>the</a:t>
            </a:r>
            <a:r>
              <a:rPr lang="pt-BR" sz="2400" b="1" i="1" dirty="0"/>
              <a:t> data point </a:t>
            </a:r>
            <a:r>
              <a:rPr lang="pt-BR" sz="2400" b="1" i="1" dirty="0" err="1"/>
              <a:t>nearest</a:t>
            </a:r>
            <a:r>
              <a:rPr lang="pt-BR" sz="2400" b="1" i="1" dirty="0"/>
              <a:t> </a:t>
            </a:r>
            <a:r>
              <a:rPr lang="pt-BR" sz="2400" b="1" i="1" dirty="0" err="1"/>
              <a:t>to</a:t>
            </a:r>
            <a:r>
              <a:rPr lang="pt-BR" sz="2400" b="1" i="1" dirty="0"/>
              <a:t> </a:t>
            </a:r>
            <a:r>
              <a:rPr lang="pt-BR" sz="2400" b="1" i="1" dirty="0" err="1"/>
              <a:t>target</a:t>
            </a:r>
            <a:r>
              <a:rPr lang="pt-BR" sz="2400" b="1" i="1" dirty="0"/>
              <a:t> point</a:t>
            </a:r>
          </a:p>
        </p:txBody>
      </p:sp>
      <p:pic>
        <p:nvPicPr>
          <p:cNvPr id="8" name="Espaço Reservado para Conteúdo 7">
            <a:extLst>
              <a:ext uri="{FF2B5EF4-FFF2-40B4-BE49-F238E27FC236}">
                <a16:creationId xmlns:a16="http://schemas.microsoft.com/office/drawing/2014/main" id="{8B0E0B4D-566A-4420-A08A-5756CD688B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5877" y="465512"/>
            <a:ext cx="5986925" cy="5698271"/>
          </a:xfrm>
        </p:spPr>
      </p:pic>
    </p:spTree>
    <p:extLst>
      <p:ext uri="{BB962C8B-B14F-4D97-AF65-F5344CB8AC3E}">
        <p14:creationId xmlns:p14="http://schemas.microsoft.com/office/powerpoint/2010/main" val="412033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65513"/>
            <a:ext cx="12192000" cy="617700"/>
          </a:xfrm>
        </p:spPr>
        <p:txBody>
          <a:bodyPr rtlCol="0">
            <a:normAutofit/>
          </a:bodyPr>
          <a:lstStyle/>
          <a:p>
            <a:pPr algn="ctr" rtl="0"/>
            <a:r>
              <a:rPr lang="pt-BR" b="1" dirty="0"/>
              <a:t>Map </a:t>
            </a:r>
            <a:r>
              <a:rPr lang="pt-BR" b="1" dirty="0" err="1"/>
              <a:t>of</a:t>
            </a:r>
            <a:r>
              <a:rPr lang="pt-BR" b="1" dirty="0"/>
              <a:t> New York City </a:t>
            </a:r>
            <a:r>
              <a:rPr lang="pt-BR" b="1" dirty="0" err="1"/>
              <a:t>with</a:t>
            </a:r>
            <a:r>
              <a:rPr lang="pt-BR" b="1" dirty="0"/>
              <a:t> </a:t>
            </a:r>
            <a:r>
              <a:rPr lang="pt-BR" b="1" dirty="0" err="1"/>
              <a:t>predicted</a:t>
            </a:r>
            <a:r>
              <a:rPr lang="pt-BR" b="1" dirty="0"/>
              <a:t> points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0" y="6025920"/>
            <a:ext cx="12192000" cy="389475"/>
          </a:xfrm>
        </p:spPr>
        <p:txBody>
          <a:bodyPr rtlCol="0">
            <a:normAutofit/>
          </a:bodyPr>
          <a:lstStyle/>
          <a:p>
            <a:pPr algn="ctr" rtl="0"/>
            <a:r>
              <a:rPr lang="pt-BR" b="1" i="1" dirty="0" err="1"/>
              <a:t>Travis</a:t>
            </a:r>
            <a:r>
              <a:rPr lang="pt-BR" b="1" i="1" dirty="0"/>
              <a:t> in </a:t>
            </a:r>
            <a:r>
              <a:rPr lang="pt-BR" b="1" i="1" dirty="0" err="1"/>
              <a:t>black</a:t>
            </a:r>
            <a:r>
              <a:rPr lang="pt-BR" b="1" i="1" dirty="0"/>
              <a:t>, </a:t>
            </a:r>
            <a:r>
              <a:rPr lang="pt-BR" b="1" i="1" dirty="0" err="1"/>
              <a:t>Soho</a:t>
            </a:r>
            <a:r>
              <a:rPr lang="pt-BR" b="1" i="1" dirty="0"/>
              <a:t> in </a:t>
            </a:r>
            <a:r>
              <a:rPr lang="pt-BR" b="1" i="1" dirty="0" err="1"/>
              <a:t>red</a:t>
            </a:r>
            <a:r>
              <a:rPr lang="pt-BR" b="1" i="1" dirty="0"/>
              <a:t> </a:t>
            </a:r>
            <a:r>
              <a:rPr lang="pt-BR" b="1" i="1" dirty="0" err="1"/>
              <a:t>and</a:t>
            </a:r>
            <a:r>
              <a:rPr lang="pt-BR" b="1" i="1" dirty="0"/>
              <a:t> </a:t>
            </a:r>
            <a:r>
              <a:rPr lang="pt-BR" b="1" i="1" dirty="0" err="1"/>
              <a:t>Flatiron</a:t>
            </a:r>
            <a:r>
              <a:rPr lang="pt-BR" b="1" i="1" dirty="0"/>
              <a:t> in </a:t>
            </a:r>
            <a:r>
              <a:rPr lang="pt-BR" b="1" i="1" dirty="0" err="1"/>
              <a:t>green</a:t>
            </a:r>
            <a:endParaRPr lang="pt-BR" b="1" i="1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3F0A2299-4F6D-48A7-A178-3F5A49A487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0888" y="1252525"/>
            <a:ext cx="7190223" cy="4622287"/>
          </a:xfrm>
        </p:spPr>
      </p:pic>
    </p:spTree>
    <p:extLst>
      <p:ext uri="{BB962C8B-B14F-4D97-AF65-F5344CB8AC3E}">
        <p14:creationId xmlns:p14="http://schemas.microsoft.com/office/powerpoint/2010/main" val="253237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 err="1"/>
              <a:t>Discussion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66800" y="1501726"/>
            <a:ext cx="10058400" cy="3854548"/>
          </a:xfrm>
        </p:spPr>
        <p:txBody>
          <a:bodyPr rtlCol="0" anchor="ctr"/>
          <a:lstStyle/>
          <a:p>
            <a:pPr marL="0" indent="0" algn="just">
              <a:buNone/>
            </a:pPr>
            <a:r>
              <a:rPr lang="en-US" b="1" i="1" dirty="0"/>
              <a:t>	“If you want low competition go to Travis, but how many people there wants a cup of coffee ? If you go to Flatiron or Soho, be prepared to work hard because a lot of people need a good coffee. In Soho, you should be prepared for a "Coffee War", because there are lots of good coffee shops (average ratings in neighborhood is 4.18 out </a:t>
            </a:r>
            <a:r>
              <a:rPr lang="pt-BR" b="1" i="1" dirty="0" err="1"/>
              <a:t>of</a:t>
            </a:r>
            <a:r>
              <a:rPr lang="pt-BR" b="1" i="1" dirty="0"/>
              <a:t> 5.”</a:t>
            </a:r>
          </a:p>
        </p:txBody>
      </p:sp>
    </p:spTree>
    <p:extLst>
      <p:ext uri="{BB962C8B-B14F-4D97-AF65-F5344CB8AC3E}">
        <p14:creationId xmlns:p14="http://schemas.microsoft.com/office/powerpoint/2010/main" val="2396544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 err="1"/>
              <a:t>Conclusion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66800" y="1224280"/>
            <a:ext cx="10058400" cy="4457700"/>
          </a:xfrm>
        </p:spPr>
        <p:txBody>
          <a:bodyPr rtlCol="0" anchor="ctr"/>
          <a:lstStyle/>
          <a:p>
            <a:pPr marL="0" indent="0" algn="just">
              <a:buNone/>
            </a:pPr>
            <a:r>
              <a:rPr lang="en-US" b="1" i="1" dirty="0"/>
              <a:t>This work had some assumptions and a limited scope. So, it can be expanded in many directions. It would be good to try another machine learning algorithms. I think that get more data and create new models with additional variables are always welcome. For those that have good knowledge in scientific methods and statistics could help a lot finding flaws and proposing enhancements.</a:t>
            </a:r>
            <a:endParaRPr lang="pt-BR" b="1" i="1" dirty="0"/>
          </a:p>
        </p:txBody>
      </p:sp>
    </p:spTree>
    <p:extLst>
      <p:ext uri="{BB962C8B-B14F-4D97-AF65-F5344CB8AC3E}">
        <p14:creationId xmlns:p14="http://schemas.microsoft.com/office/powerpoint/2010/main" val="443629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260077"/>
            <a:ext cx="12192000" cy="1683523"/>
          </a:xfrm>
          <a:solidFill>
            <a:schemeClr val="bg1"/>
          </a:solidFill>
        </p:spPr>
        <p:txBody>
          <a:bodyPr rtlCol="0"/>
          <a:lstStyle/>
          <a:p>
            <a:pPr algn="ctr" rtl="0"/>
            <a:r>
              <a:rPr lang="pt-BR" dirty="0" err="1"/>
              <a:t>Where</a:t>
            </a:r>
            <a:r>
              <a:rPr lang="pt-BR" dirty="0"/>
              <a:t> </a:t>
            </a:r>
            <a:r>
              <a:rPr lang="pt-BR" dirty="0" err="1"/>
              <a:t>is</a:t>
            </a:r>
            <a:r>
              <a:rPr lang="pt-BR" dirty="0"/>
              <a:t> </a:t>
            </a:r>
            <a:r>
              <a:rPr lang="pt-BR" dirty="0" err="1"/>
              <a:t>the</a:t>
            </a:r>
            <a:r>
              <a:rPr lang="pt-BR" dirty="0"/>
              <a:t> </a:t>
            </a:r>
            <a:r>
              <a:rPr lang="pt-BR" dirty="0" err="1"/>
              <a:t>best</a:t>
            </a:r>
            <a:r>
              <a:rPr lang="pt-BR" dirty="0"/>
              <a:t> </a:t>
            </a:r>
            <a:r>
              <a:rPr lang="pt-BR" dirty="0" err="1"/>
              <a:t>place</a:t>
            </a:r>
            <a:r>
              <a:rPr lang="pt-BR" dirty="0"/>
              <a:t> in NYC </a:t>
            </a:r>
            <a:r>
              <a:rPr lang="pt-BR" dirty="0" err="1"/>
              <a:t>to</a:t>
            </a:r>
            <a:r>
              <a:rPr lang="pt-BR" dirty="0"/>
              <a:t> </a:t>
            </a:r>
            <a:r>
              <a:rPr lang="pt-BR" dirty="0" err="1"/>
              <a:t>run</a:t>
            </a:r>
            <a:r>
              <a:rPr lang="pt-BR" dirty="0"/>
              <a:t> </a:t>
            </a:r>
            <a:r>
              <a:rPr lang="pt-BR" dirty="0" err="1"/>
              <a:t>my</a:t>
            </a:r>
            <a:r>
              <a:rPr lang="pt-BR" dirty="0"/>
              <a:t> new business ?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293914" y="5943600"/>
            <a:ext cx="11478986" cy="800100"/>
          </a:xfrm>
        </p:spPr>
        <p:txBody>
          <a:bodyPr rtlCol="0">
            <a:normAutofit fontScale="85000" lnSpcReduction="10000"/>
          </a:bodyPr>
          <a:lstStyle/>
          <a:p>
            <a:r>
              <a:rPr lang="en-US" b="1" i="1" dirty="0">
                <a:solidFill>
                  <a:schemeClr val="tx1"/>
                </a:solidFill>
              </a:rPr>
              <a:t>The main objective of this project is to create a solution that get location data from New York City and ﬁnd some recommendation of where are the best places to run a new business, according to density of business, visitation in the area and users rating for these categories in the neighborhoods.</a:t>
            </a:r>
            <a:endParaRPr lang="pt-BR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1054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/>
          <a:p>
            <a:pPr algn="ctr" rtl="0"/>
            <a:r>
              <a:rPr lang="pt-BR" b="1" dirty="0"/>
              <a:t>Business </a:t>
            </a:r>
            <a:r>
              <a:rPr lang="pt-BR" b="1" dirty="0" err="1"/>
              <a:t>problem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pt-BR" sz="2400" b="1" dirty="0" err="1"/>
              <a:t>Questions</a:t>
            </a:r>
            <a:r>
              <a:rPr lang="pt-BR" sz="2400" b="1" dirty="0"/>
              <a:t> </a:t>
            </a:r>
            <a:r>
              <a:rPr lang="pt-BR" sz="2400" b="1" dirty="0" err="1"/>
              <a:t>to</a:t>
            </a:r>
            <a:r>
              <a:rPr lang="pt-BR" sz="2400" b="1" dirty="0"/>
              <a:t> </a:t>
            </a:r>
            <a:r>
              <a:rPr lang="pt-BR" sz="2400" b="1" dirty="0" err="1"/>
              <a:t>be</a:t>
            </a:r>
            <a:r>
              <a:rPr lang="pt-BR" sz="2400" b="1" dirty="0"/>
              <a:t> </a:t>
            </a:r>
            <a:r>
              <a:rPr lang="pt-BR" sz="2400" b="1" dirty="0" err="1"/>
              <a:t>answered</a:t>
            </a:r>
            <a:r>
              <a:rPr lang="pt-BR" sz="2400" b="1" dirty="0"/>
              <a:t> </a:t>
            </a:r>
            <a:r>
              <a:rPr lang="pt-BR" sz="2400" b="1" dirty="0" err="1"/>
              <a:t>to</a:t>
            </a:r>
            <a:r>
              <a:rPr lang="pt-BR" sz="2400" b="1" dirty="0"/>
              <a:t> define </a:t>
            </a:r>
            <a:r>
              <a:rPr lang="pt-BR" sz="2400" b="1" dirty="0" err="1"/>
              <a:t>the</a:t>
            </a:r>
            <a:r>
              <a:rPr lang="pt-BR" sz="2400" b="1" dirty="0"/>
              <a:t> </a:t>
            </a:r>
            <a:r>
              <a:rPr lang="pt-BR" sz="2400" b="1" dirty="0" err="1"/>
              <a:t>our</a:t>
            </a:r>
            <a:r>
              <a:rPr lang="pt-BR" sz="2400" b="1" dirty="0"/>
              <a:t> </a:t>
            </a:r>
            <a:r>
              <a:rPr lang="pt-BR" sz="2400" b="1" dirty="0" err="1"/>
              <a:t>scope</a:t>
            </a:r>
            <a:r>
              <a:rPr lang="pt-BR" sz="2400" b="1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i="1" dirty="0"/>
              <a:t>Which neighborhoods receive more visitors/customers ?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sz="2000" b="1" i="1" dirty="0"/>
              <a:t>Which neighborhoods have the lower density of business like of yours ?</a:t>
            </a:r>
          </a:p>
          <a:p>
            <a:r>
              <a:rPr lang="en-US" sz="2000" b="1" i="1" dirty="0"/>
              <a:t>Which neighborhoods have worst average rates from customers for this</a:t>
            </a:r>
          </a:p>
          <a:p>
            <a:r>
              <a:rPr lang="pt-BR" sz="2000" b="1" i="1" dirty="0"/>
              <a:t>business </a:t>
            </a:r>
            <a:r>
              <a:rPr lang="pt-BR" sz="2000" b="1" i="1" dirty="0" err="1"/>
              <a:t>category</a:t>
            </a:r>
            <a:r>
              <a:rPr lang="pt-BR" sz="2000" b="1" i="1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2349965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noFill/>
        </p:spPr>
        <p:txBody>
          <a:bodyPr rtlCol="0"/>
          <a:lstStyle/>
          <a:p>
            <a:pPr algn="ctr" rtl="0"/>
            <a:r>
              <a:rPr lang="pt-BR" b="1" dirty="0" err="1"/>
              <a:t>Relevance</a:t>
            </a:r>
            <a:r>
              <a:rPr lang="pt-BR" b="1" dirty="0"/>
              <a:t> </a:t>
            </a:r>
            <a:r>
              <a:rPr lang="pt-BR" b="1" dirty="0" err="1"/>
              <a:t>and</a:t>
            </a:r>
            <a:r>
              <a:rPr lang="pt-BR" b="1" dirty="0"/>
              <a:t> </a:t>
            </a:r>
            <a:r>
              <a:rPr lang="pt-BR" b="1" dirty="0" err="1"/>
              <a:t>audience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pt-BR" sz="2400" b="1" dirty="0" err="1"/>
              <a:t>Relevance</a:t>
            </a:r>
            <a:r>
              <a:rPr lang="pt-BR" sz="2400" b="1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sz="2000" b="1" i="1" dirty="0"/>
              <a:t>It </a:t>
            </a:r>
            <a:r>
              <a:rPr lang="pt-BR" sz="2000" b="1" i="1" dirty="0" err="1"/>
              <a:t>can</a:t>
            </a:r>
            <a:r>
              <a:rPr lang="pt-BR" sz="2000" b="1" i="1" dirty="0"/>
              <a:t> </a:t>
            </a:r>
            <a:r>
              <a:rPr lang="pt-BR" sz="2000" b="1" i="1" dirty="0" err="1"/>
              <a:t>be</a:t>
            </a:r>
            <a:r>
              <a:rPr lang="pt-BR" sz="2000" b="1" i="1" dirty="0"/>
              <a:t> a </a:t>
            </a:r>
            <a:r>
              <a:rPr lang="pt-BR" sz="2000" b="1" i="1" dirty="0" err="1"/>
              <a:t>template</a:t>
            </a:r>
            <a:r>
              <a:rPr lang="pt-BR" sz="2000" b="1" i="1" dirty="0"/>
              <a:t> for </a:t>
            </a:r>
            <a:r>
              <a:rPr lang="pt-BR" sz="2000" b="1" i="1" dirty="0" err="1"/>
              <a:t>those</a:t>
            </a:r>
            <a:r>
              <a:rPr lang="pt-BR" sz="2000" b="1" i="1" dirty="0"/>
              <a:t> </a:t>
            </a:r>
            <a:r>
              <a:rPr lang="pt-BR" sz="2000" b="1" i="1" dirty="0" err="1"/>
              <a:t>who</a:t>
            </a:r>
            <a:r>
              <a:rPr lang="pt-BR" sz="2000" b="1" i="1" dirty="0"/>
              <a:t> are </a:t>
            </a:r>
            <a:r>
              <a:rPr lang="pt-BR" sz="2000" b="1" i="1" dirty="0" err="1"/>
              <a:t>looking</a:t>
            </a:r>
            <a:r>
              <a:rPr lang="pt-BR" sz="2000" b="1" i="1" dirty="0"/>
              <a:t> for </a:t>
            </a:r>
            <a:r>
              <a:rPr lang="pt-BR" sz="2000" b="1" i="1" dirty="0" err="1"/>
              <a:t>models</a:t>
            </a:r>
            <a:r>
              <a:rPr lang="pt-BR" sz="2000" b="1" i="1" dirty="0"/>
              <a:t> </a:t>
            </a:r>
            <a:r>
              <a:rPr lang="pt-BR" sz="2000" b="1" i="1" dirty="0" err="1"/>
              <a:t>that</a:t>
            </a:r>
            <a:r>
              <a:rPr lang="pt-BR" sz="2000" b="1" i="1" dirty="0"/>
              <a:t> </a:t>
            </a:r>
            <a:r>
              <a:rPr lang="pt-BR" sz="2000" b="1" i="1" dirty="0" err="1"/>
              <a:t>find</a:t>
            </a:r>
            <a:r>
              <a:rPr lang="pt-BR" sz="2000" b="1" i="1" dirty="0"/>
              <a:t> samples </a:t>
            </a:r>
            <a:r>
              <a:rPr lang="pt-BR" sz="2000" b="1" i="1" dirty="0" err="1"/>
              <a:t>of</a:t>
            </a:r>
            <a:r>
              <a:rPr lang="pt-BR" sz="2000" b="1" i="1" dirty="0"/>
              <a:t> data </a:t>
            </a:r>
            <a:r>
              <a:rPr lang="pt-BR" sz="2000" b="1" i="1" dirty="0" err="1"/>
              <a:t>by</a:t>
            </a:r>
            <a:r>
              <a:rPr lang="pt-BR" sz="2000" b="1" i="1" dirty="0"/>
              <a:t> </a:t>
            </a:r>
            <a:r>
              <a:rPr lang="pt-BR" sz="2000" b="1" i="1" dirty="0" err="1"/>
              <a:t>comparing</a:t>
            </a:r>
            <a:r>
              <a:rPr lang="pt-BR" sz="2000" b="1" i="1" dirty="0"/>
              <a:t> a </a:t>
            </a:r>
            <a:r>
              <a:rPr lang="pt-BR" sz="2000" b="1" i="1" dirty="0" err="1"/>
              <a:t>group</a:t>
            </a:r>
            <a:r>
              <a:rPr lang="pt-BR" sz="2000" b="1" i="1" dirty="0"/>
              <a:t> </a:t>
            </a:r>
            <a:r>
              <a:rPr lang="pt-BR" sz="2000" b="1" i="1" dirty="0" err="1"/>
              <a:t>of</a:t>
            </a:r>
            <a:r>
              <a:rPr lang="pt-BR" sz="2000" b="1" i="1" dirty="0"/>
              <a:t> </a:t>
            </a:r>
            <a:r>
              <a:rPr lang="pt-BR" sz="2000" b="1" i="1" dirty="0" err="1"/>
              <a:t>features</a:t>
            </a:r>
            <a:r>
              <a:rPr lang="pt-BR" sz="2000" b="1" i="1" dirty="0"/>
              <a:t> </a:t>
            </a:r>
            <a:r>
              <a:rPr lang="pt-BR" sz="2000" b="1" i="1" dirty="0" err="1"/>
              <a:t>together</a:t>
            </a:r>
            <a:endParaRPr lang="pt-BR" sz="2000" b="1" i="1" dirty="0"/>
          </a:p>
          <a:p>
            <a:pPr marL="0" indent="0">
              <a:buNone/>
            </a:pPr>
            <a:r>
              <a:rPr lang="pt-BR" sz="2400" b="1" dirty="0" err="1"/>
              <a:t>Audience</a:t>
            </a:r>
            <a:r>
              <a:rPr lang="pt-BR" sz="2400" b="1" dirty="0"/>
              <a:t>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t-BR" sz="2000" b="1" i="1" dirty="0" err="1"/>
              <a:t>Students</a:t>
            </a:r>
            <a:endParaRPr lang="pt-BR" sz="2000" b="1" i="1" dirty="0"/>
          </a:p>
          <a:p>
            <a:pPr>
              <a:buFont typeface="Wingdings" panose="05000000000000000000" pitchFamily="2" charset="2"/>
              <a:buChar char="§"/>
            </a:pPr>
            <a:r>
              <a:rPr lang="pt-BR" sz="2000" b="1" i="1" dirty="0" err="1"/>
              <a:t>Entrepeneurs</a:t>
            </a:r>
            <a:endParaRPr lang="pt-BR" sz="2000" b="1" i="1" dirty="0"/>
          </a:p>
          <a:p>
            <a:pPr>
              <a:buFont typeface="Wingdings" panose="05000000000000000000" pitchFamily="2" charset="2"/>
              <a:buChar char="§"/>
            </a:pPr>
            <a:r>
              <a:rPr lang="pt-BR" sz="2000" b="1" i="1" dirty="0"/>
              <a:t>Business </a:t>
            </a:r>
            <a:r>
              <a:rPr lang="pt-BR" sz="2000" b="1" i="1" dirty="0" err="1"/>
              <a:t>analysts</a:t>
            </a:r>
            <a:endParaRPr lang="pt-BR" sz="2000" b="1" i="1" dirty="0"/>
          </a:p>
          <a:p>
            <a:pPr>
              <a:buFont typeface="Wingdings" panose="05000000000000000000" pitchFamily="2" charset="2"/>
              <a:buChar char="§"/>
            </a:pPr>
            <a:r>
              <a:rPr lang="pt-BR" sz="2000" b="1" i="1" dirty="0" err="1"/>
              <a:t>Others</a:t>
            </a:r>
            <a:endParaRPr lang="pt-BR" sz="2000" b="1" i="1" dirty="0"/>
          </a:p>
        </p:txBody>
      </p:sp>
    </p:spTree>
    <p:extLst>
      <p:ext uri="{BB962C8B-B14F-4D97-AF65-F5344CB8AC3E}">
        <p14:creationId xmlns:p14="http://schemas.microsoft.com/office/powerpoint/2010/main" val="132540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 err="1"/>
              <a:t>Methodology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en-US" b="1" i="1" dirty="0"/>
              <a:t>1. Users must choose a business category based on Google Places API venues types. We use </a:t>
            </a:r>
            <a:r>
              <a:rPr lang="en-US" b="1" i="1" u="sng" dirty="0"/>
              <a:t>cafe</a:t>
            </a:r>
            <a:r>
              <a:rPr lang="en-US" b="1" i="1" dirty="0"/>
              <a:t>.</a:t>
            </a:r>
          </a:p>
          <a:p>
            <a:r>
              <a:rPr lang="en-US" b="1" i="1" dirty="0"/>
              <a:t>2. We will build a dataset to be the input of machine learning model with </a:t>
            </a:r>
            <a:r>
              <a:rPr lang="pt-BR" b="1" i="1" dirty="0" err="1"/>
              <a:t>the</a:t>
            </a:r>
            <a:r>
              <a:rPr lang="pt-BR" b="1" i="1" dirty="0"/>
              <a:t> </a:t>
            </a:r>
            <a:r>
              <a:rPr lang="pt-BR" b="1" i="1" dirty="0" err="1"/>
              <a:t>following</a:t>
            </a:r>
            <a:r>
              <a:rPr lang="pt-BR" b="1" i="1" dirty="0"/>
              <a:t> </a:t>
            </a:r>
            <a:r>
              <a:rPr lang="pt-BR" b="1" i="1" dirty="0" err="1"/>
              <a:t>columns</a:t>
            </a:r>
            <a:r>
              <a:rPr lang="pt-BR" b="1" i="1" dirty="0"/>
              <a:t>:</a:t>
            </a:r>
          </a:p>
          <a:p>
            <a:pPr lvl="1"/>
            <a:r>
              <a:rPr lang="en-US" b="1" i="1" dirty="0"/>
              <a:t>NEIGHBORHOOD</a:t>
            </a:r>
          </a:p>
          <a:p>
            <a:pPr lvl="1"/>
            <a:r>
              <a:rPr lang="pt-BR" b="1" i="1" dirty="0"/>
              <a:t>VENUE_COUNT</a:t>
            </a:r>
          </a:p>
          <a:p>
            <a:pPr lvl="1"/>
            <a:r>
              <a:rPr lang="pt-BR" b="1" i="1" dirty="0"/>
              <a:t>USER_COUNT</a:t>
            </a:r>
          </a:p>
          <a:p>
            <a:pPr lvl="1"/>
            <a:r>
              <a:rPr lang="pt-BR" b="1" i="1" dirty="0"/>
              <a:t>CATEGORY_AVG</a:t>
            </a:r>
          </a:p>
        </p:txBody>
      </p:sp>
    </p:spTree>
    <p:extLst>
      <p:ext uri="{BB962C8B-B14F-4D97-AF65-F5344CB8AC3E}">
        <p14:creationId xmlns:p14="http://schemas.microsoft.com/office/powerpoint/2010/main" val="2325154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/>
              <a:t>Data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66800" y="1503484"/>
            <a:ext cx="10058400" cy="4714436"/>
          </a:xfrm>
        </p:spPr>
        <p:txBody>
          <a:bodyPr rtlCol="0">
            <a:noAutofit/>
          </a:bodyPr>
          <a:lstStyle/>
          <a:p>
            <a:pPr marL="0" indent="0">
              <a:buNone/>
            </a:pPr>
            <a:r>
              <a:rPr lang="en-US" b="1" i="1" dirty="0"/>
              <a:t>Sources: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b="1" i="1" u="sng" dirty="0"/>
              <a:t>New York City </a:t>
            </a:r>
            <a:r>
              <a:rPr lang="en-US" b="1" i="1" u="sng" dirty="0" err="1"/>
              <a:t>Neighborhod</a:t>
            </a:r>
            <a:r>
              <a:rPr lang="en-US" b="1" i="1" u="sng" dirty="0"/>
              <a:t> Names </a:t>
            </a:r>
            <a:r>
              <a:rPr lang="en-US" b="1" i="1" dirty="0"/>
              <a:t>from:</a:t>
            </a:r>
          </a:p>
          <a:p>
            <a:pPr lvl="1"/>
            <a:r>
              <a:rPr lang="pt-BR" sz="2200" b="1" i="1" dirty="0"/>
              <a:t>https://geo.nyu.edu/catalog/nyu 2451 34572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b="1" i="1" dirty="0"/>
              <a:t>Venues information from:</a:t>
            </a:r>
          </a:p>
          <a:p>
            <a:pPr marL="777240" lvl="1" indent="-457200">
              <a:buClr>
                <a:schemeClr val="tx1"/>
              </a:buClr>
              <a:buFont typeface="+mj-lt"/>
              <a:buAutoNum type="arabicPeriod"/>
            </a:pPr>
            <a:r>
              <a:rPr lang="en-US" b="1" i="1" u="sng" dirty="0"/>
              <a:t>Foursquare API / Google Places API</a:t>
            </a:r>
          </a:p>
          <a:p>
            <a:pPr marL="0" indent="0">
              <a:buClr>
                <a:schemeClr val="tx1"/>
              </a:buClr>
              <a:buNone/>
            </a:pPr>
            <a:r>
              <a:rPr lang="en-US" b="1" i="1" dirty="0"/>
              <a:t>Data needs to be cleaned and transformed: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b="1" i="1" dirty="0"/>
              <a:t>Normalization</a:t>
            </a:r>
          </a:p>
          <a:p>
            <a:pPr marL="457200" indent="-457200">
              <a:buClr>
                <a:schemeClr val="tx1"/>
              </a:buClr>
              <a:buFont typeface="+mj-lt"/>
              <a:buAutoNum type="arabicPeriod"/>
            </a:pPr>
            <a:r>
              <a:rPr lang="en-US" b="1" i="1" dirty="0"/>
              <a:t>Aggregation</a:t>
            </a:r>
          </a:p>
          <a:p>
            <a:pPr marL="777240" lvl="1" indent="-457200">
              <a:buClr>
                <a:schemeClr val="tx1"/>
              </a:buClr>
              <a:buFont typeface="+mj-lt"/>
              <a:buAutoNum type="arabicPeriod"/>
            </a:pP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953793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 err="1"/>
              <a:t>Machine</a:t>
            </a:r>
            <a:r>
              <a:rPr lang="pt-BR" b="1" dirty="0"/>
              <a:t> Learning </a:t>
            </a:r>
            <a:r>
              <a:rPr lang="pt-BR" b="1" dirty="0" err="1"/>
              <a:t>algorithm</a:t>
            </a:r>
            <a:r>
              <a:rPr lang="pt-BR" b="1" dirty="0"/>
              <a:t> </a:t>
            </a:r>
            <a:r>
              <a:rPr lang="pt-BR" b="1" dirty="0" err="1"/>
              <a:t>selected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66800" y="1503484"/>
            <a:ext cx="10058400" cy="4714436"/>
          </a:xfrm>
        </p:spPr>
        <p:txBody>
          <a:bodyPr rtlCol="0">
            <a:noAutofit/>
          </a:bodyPr>
          <a:lstStyle/>
          <a:p>
            <a:pPr marL="320040" lvl="1" indent="0">
              <a:buClr>
                <a:schemeClr val="tx1"/>
              </a:buClr>
              <a:buNone/>
            </a:pPr>
            <a:r>
              <a:rPr lang="en-US" sz="2200" b="1" i="1" u="sng" dirty="0"/>
              <a:t>K-Nearest Neighborhood</a:t>
            </a:r>
            <a:r>
              <a:rPr lang="en-US" sz="2200" b="1" i="1" dirty="0"/>
              <a:t> with: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200" b="1" i="1" dirty="0"/>
              <a:t>K = 1</a:t>
            </a:r>
            <a:endParaRPr lang="en-US" sz="2200" b="1" i="1" u="sng" dirty="0"/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200" b="1" i="1" dirty="0"/>
              <a:t>algorithm = “brute”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§"/>
            </a:pPr>
            <a:r>
              <a:rPr lang="en-US" sz="2200" b="1" i="1" dirty="0"/>
              <a:t>metric = “</a:t>
            </a:r>
            <a:r>
              <a:rPr lang="en-US" sz="2200" b="1" i="1" dirty="0" err="1"/>
              <a:t>euclidean</a:t>
            </a:r>
            <a:r>
              <a:rPr lang="en-US" sz="2200" b="1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41027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b="1" dirty="0" err="1"/>
              <a:t>Prediction</a:t>
            </a:r>
            <a:endParaRPr lang="pt-BR" b="1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66800" y="1503484"/>
            <a:ext cx="10058400" cy="4714436"/>
          </a:xfrm>
        </p:spPr>
        <p:txBody>
          <a:bodyPr rtlCol="0">
            <a:noAutofit/>
          </a:bodyPr>
          <a:lstStyle/>
          <a:p>
            <a:pPr marL="320040" lvl="1" indent="0">
              <a:buClr>
                <a:schemeClr val="tx1"/>
              </a:buClr>
              <a:buNone/>
            </a:pPr>
            <a:r>
              <a:rPr lang="en-US" sz="2400" b="1" i="1" dirty="0"/>
              <a:t>Target point:</a:t>
            </a:r>
          </a:p>
          <a:p>
            <a:r>
              <a:rPr lang="en-US" b="1" i="1" u="sng" dirty="0"/>
              <a:t>VENUE COUNT , </a:t>
            </a:r>
            <a:r>
              <a:rPr lang="en-US" b="1" i="1" dirty="0"/>
              <a:t>near to </a:t>
            </a:r>
            <a:r>
              <a:rPr lang="pt-BR" b="1" i="1" dirty="0"/>
              <a:t>0 as </a:t>
            </a:r>
            <a:r>
              <a:rPr lang="pt-BR" b="1" i="1" dirty="0" err="1"/>
              <a:t>possible</a:t>
            </a:r>
            <a:r>
              <a:rPr lang="pt-BR" b="1" i="1" dirty="0"/>
              <a:t>.</a:t>
            </a:r>
          </a:p>
          <a:p>
            <a:r>
              <a:rPr lang="pt-BR" b="1" i="1" u="sng" dirty="0"/>
              <a:t>USER_COUNT , </a:t>
            </a:r>
            <a:r>
              <a:rPr lang="pt-BR" b="1" i="1" dirty="0" err="1"/>
              <a:t>near</a:t>
            </a:r>
            <a:r>
              <a:rPr lang="pt-BR" b="1" i="1" dirty="0"/>
              <a:t> </a:t>
            </a:r>
            <a:r>
              <a:rPr lang="pt-BR" b="1" i="1" dirty="0" err="1"/>
              <a:t>to</a:t>
            </a:r>
            <a:r>
              <a:rPr lang="pt-BR" b="1" i="1" dirty="0"/>
              <a:t> 1 as </a:t>
            </a:r>
            <a:r>
              <a:rPr lang="pt-BR" b="1" i="1" dirty="0" err="1"/>
              <a:t>possible</a:t>
            </a:r>
            <a:endParaRPr lang="pt-BR" b="1" i="1" dirty="0"/>
          </a:p>
          <a:p>
            <a:r>
              <a:rPr lang="pt-BR" b="1" i="1" u="sng" dirty="0"/>
              <a:t>CATEGORY_AVG , </a:t>
            </a:r>
            <a:r>
              <a:rPr lang="pt-BR" b="1" i="1" dirty="0" err="1"/>
              <a:t>near</a:t>
            </a:r>
            <a:r>
              <a:rPr lang="pt-BR" b="1" i="1" dirty="0"/>
              <a:t> </a:t>
            </a:r>
            <a:r>
              <a:rPr lang="pt-BR" b="1" i="1" dirty="0" err="1"/>
              <a:t>to</a:t>
            </a:r>
            <a:r>
              <a:rPr lang="pt-BR" b="1" i="1" dirty="0"/>
              <a:t> 0 as </a:t>
            </a:r>
            <a:r>
              <a:rPr lang="pt-BR" b="1" i="1" dirty="0" err="1"/>
              <a:t>possible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1089506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0519" y="465512"/>
            <a:ext cx="3966398" cy="1600200"/>
          </a:xfrm>
        </p:spPr>
        <p:txBody>
          <a:bodyPr rtlCol="0"/>
          <a:lstStyle/>
          <a:p>
            <a:pPr rtl="0"/>
            <a:r>
              <a:rPr lang="pt-BR" b="1" dirty="0"/>
              <a:t>3D </a:t>
            </a:r>
            <a:r>
              <a:rPr lang="pt-BR" b="1" dirty="0" err="1"/>
              <a:t>scatter</a:t>
            </a:r>
            <a:r>
              <a:rPr lang="pt-BR" b="1" dirty="0"/>
              <a:t> </a:t>
            </a:r>
            <a:r>
              <a:rPr lang="pt-BR" b="1" dirty="0" err="1"/>
              <a:t>plot</a:t>
            </a:r>
            <a:r>
              <a:rPr lang="pt-BR" b="1" dirty="0"/>
              <a:t> </a:t>
            </a:r>
            <a:r>
              <a:rPr lang="pt-BR" b="1" dirty="0" err="1"/>
              <a:t>of</a:t>
            </a:r>
            <a:r>
              <a:rPr lang="pt-BR" b="1" dirty="0"/>
              <a:t> </a:t>
            </a:r>
            <a:r>
              <a:rPr lang="pt-BR" b="1" dirty="0" err="1"/>
              <a:t>independent</a:t>
            </a:r>
            <a:r>
              <a:rPr lang="pt-BR" b="1" dirty="0"/>
              <a:t> </a:t>
            </a:r>
            <a:r>
              <a:rPr lang="pt-BR" b="1" dirty="0" err="1"/>
              <a:t>variables</a:t>
            </a:r>
            <a:endParaRPr lang="pt-BR" b="1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380519" y="5303520"/>
            <a:ext cx="3506162" cy="868680"/>
          </a:xfrm>
        </p:spPr>
        <p:txBody>
          <a:bodyPr rtlCol="0"/>
          <a:lstStyle/>
          <a:p>
            <a:pPr rtl="0"/>
            <a:r>
              <a:rPr lang="pt-BR" b="1" dirty="0"/>
              <a:t>The </a:t>
            </a:r>
            <a:r>
              <a:rPr lang="pt-BR" b="1" dirty="0" err="1"/>
              <a:t>target</a:t>
            </a:r>
            <a:r>
              <a:rPr lang="pt-BR" b="1" dirty="0"/>
              <a:t> point </a:t>
            </a:r>
            <a:r>
              <a:rPr lang="pt-BR" b="1" dirty="0" err="1"/>
              <a:t>is</a:t>
            </a:r>
            <a:r>
              <a:rPr lang="pt-BR" b="1" dirty="0"/>
              <a:t> in </a:t>
            </a:r>
            <a:r>
              <a:rPr lang="pt-BR" b="1" dirty="0" err="1"/>
              <a:t>red</a:t>
            </a:r>
            <a:endParaRPr lang="pt-BR" b="1" dirty="0"/>
          </a:p>
        </p:txBody>
      </p:sp>
      <p:pic>
        <p:nvPicPr>
          <p:cNvPr id="7" name="Espaço Reservado para Conteúdo 6">
            <a:extLst>
              <a:ext uri="{FF2B5EF4-FFF2-40B4-BE49-F238E27FC236}">
                <a16:creationId xmlns:a16="http://schemas.microsoft.com/office/drawing/2014/main" id="{2E60F4C5-AC71-4653-B7C7-9C363906DF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2063" y="465511"/>
            <a:ext cx="6267851" cy="5790823"/>
          </a:xfrm>
        </p:spPr>
      </p:pic>
    </p:spTree>
    <p:extLst>
      <p:ext uri="{BB962C8B-B14F-4D97-AF65-F5344CB8AC3E}">
        <p14:creationId xmlns:p14="http://schemas.microsoft.com/office/powerpoint/2010/main" val="2605552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Projeto científico 16x9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792990_TF02922647_TF02922647.potx" id="{AA315C5E-1628-4F47-8367-65A35BC8F5E5}" vid="{E9DA4590-E496-47A2-9BC8-E05EB1B55A2B}"/>
    </a:ext>
  </a:extLst>
</a:theme>
</file>

<file path=ppt/theme/theme2.xml><?xml version="1.0" encoding="utf-8"?>
<a:theme xmlns:a="http://schemas.openxmlformats.org/drawingml/2006/main" name="Tema do Offic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AcademicScience">
      <a:dk1>
        <a:srgbClr val="000000"/>
      </a:dk1>
      <a:lt1>
        <a:sysClr val="window" lastClr="FFFFFF"/>
      </a:lt1>
      <a:dk2>
        <a:srgbClr val="1B1B1B"/>
      </a:dk2>
      <a:lt2>
        <a:srgbClr val="E5E8E8"/>
      </a:lt2>
      <a:accent1>
        <a:srgbClr val="00B0EA"/>
      </a:accent1>
      <a:accent2>
        <a:srgbClr val="45AE22"/>
      </a:accent2>
      <a:accent3>
        <a:srgbClr val="FFFF00"/>
      </a:accent3>
      <a:accent4>
        <a:srgbClr val="F2760D"/>
      </a:accent4>
      <a:accent5>
        <a:srgbClr val="BB2B35"/>
      </a:accent5>
      <a:accent6>
        <a:srgbClr val="6C3CA2"/>
      </a:accent6>
      <a:hlink>
        <a:srgbClr val="00B0EA"/>
      </a:hlink>
      <a:folHlink>
        <a:srgbClr val="969696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de projeto científico (widescreen)</Template>
  <TotalTime>303</TotalTime>
  <Words>557</Words>
  <Application>Microsoft Office PowerPoint</Application>
  <PresentationFormat>Widescreen</PresentationFormat>
  <Paragraphs>83</Paragraphs>
  <Slides>17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Projeto científico 16x9</vt:lpstr>
      <vt:lpstr>Apresentação do PowerPoint</vt:lpstr>
      <vt:lpstr>Where is the best place in NYC to run my new business ?</vt:lpstr>
      <vt:lpstr>Business problem</vt:lpstr>
      <vt:lpstr>Relevance and audience</vt:lpstr>
      <vt:lpstr>Methodology</vt:lpstr>
      <vt:lpstr>Data</vt:lpstr>
      <vt:lpstr>Machine Learning algorithm selected</vt:lpstr>
      <vt:lpstr>Prediction</vt:lpstr>
      <vt:lpstr>3D scatter plot of independent variables</vt:lpstr>
      <vt:lpstr>Code on Jupyter notebook for the case #1</vt:lpstr>
      <vt:lpstr>3D scatter plot for case #2</vt:lpstr>
      <vt:lpstr>Code on Jupyter notebook for the case #2</vt:lpstr>
      <vt:lpstr>3D scatter plot for case #3</vt:lpstr>
      <vt:lpstr>Code on Jupyter notebook for the case #3</vt:lpstr>
      <vt:lpstr>Map of New York City with predicted points</vt:lpstr>
      <vt:lpstr>Discussion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do projeto científico</dc:title>
  <dc:creator>Marcelo Rodrigues de Oliveira</dc:creator>
  <cp:lastModifiedBy>Marcelo Rodrigues de Oliveira</cp:lastModifiedBy>
  <cp:revision>38</cp:revision>
  <dcterms:created xsi:type="dcterms:W3CDTF">2019-04-12T14:47:46Z</dcterms:created>
  <dcterms:modified xsi:type="dcterms:W3CDTF">2019-04-12T21:09:41Z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b4a968c1-ff60-45e2-9f8d-74f5d2c9b2bc_Enabled">
    <vt:lpwstr>True</vt:lpwstr>
  </property>
  <property fmtid="{D5CDD505-2E9C-101B-9397-08002B2CF9AE}" pid="3" name="MSIP_Label_b4a968c1-ff60-45e2-9f8d-74f5d2c9b2bc_SiteId">
    <vt:lpwstr>2dbd8499-508d-4b76-a31d-ca39cb3d8f1d</vt:lpwstr>
  </property>
  <property fmtid="{D5CDD505-2E9C-101B-9397-08002B2CF9AE}" pid="4" name="MSIP_Label_b4a968c1-ff60-45e2-9f8d-74f5d2c9b2bc_Ref">
    <vt:lpwstr>https://api.informationprotection.azure.com/api/2dbd8499-508d-4b76-a31d-ca39cb3d8f1d</vt:lpwstr>
  </property>
  <property fmtid="{D5CDD505-2E9C-101B-9397-08002B2CF9AE}" pid="5" name="MSIP_Label_b4a968c1-ff60-45e2-9f8d-74f5d2c9b2bc_Owner">
    <vt:lpwstr>MarceloROliveira@mpsp.mp.br</vt:lpwstr>
  </property>
  <property fmtid="{D5CDD505-2E9C-101B-9397-08002B2CF9AE}" pid="6" name="MSIP_Label_b4a968c1-ff60-45e2-9f8d-74f5d2c9b2bc_SetDate">
    <vt:lpwstr>2019-04-12T12:10:13.5243444-03:00</vt:lpwstr>
  </property>
  <property fmtid="{D5CDD505-2E9C-101B-9397-08002B2CF9AE}" pid="7" name="MSIP_Label_b4a968c1-ff60-45e2-9f8d-74f5d2c9b2bc_Name">
    <vt:lpwstr>Público</vt:lpwstr>
  </property>
  <property fmtid="{D5CDD505-2E9C-101B-9397-08002B2CF9AE}" pid="8" name="MSIP_Label_b4a968c1-ff60-45e2-9f8d-74f5d2c9b2bc_Application">
    <vt:lpwstr>Microsoft Azure Information Protection</vt:lpwstr>
  </property>
  <property fmtid="{D5CDD505-2E9C-101B-9397-08002B2CF9AE}" pid="9" name="MSIP_Label_b4a968c1-ff60-45e2-9f8d-74f5d2c9b2bc_Extended_MSFT_Method">
    <vt:lpwstr>Manual</vt:lpwstr>
  </property>
  <property fmtid="{D5CDD505-2E9C-101B-9397-08002B2CF9AE}" pid="10" name="Sensitivity">
    <vt:lpwstr>Público</vt:lpwstr>
  </property>
</Properties>
</file>

<file path=docProps/thumbnail.jpeg>
</file>